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3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1AB"/>
    <a:srgbClr val="5C8727"/>
    <a:srgbClr val="F19E1F"/>
    <a:srgbClr val="142248"/>
    <a:srgbClr val="A5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4" autoAdjust="0"/>
    <p:restoredTop sz="91476"/>
  </p:normalViewPr>
  <p:slideViewPr>
    <p:cSldViewPr snapToGrid="0">
      <p:cViewPr varScale="1">
        <p:scale>
          <a:sx n="59" d="100"/>
          <a:sy n="59" d="100"/>
        </p:scale>
        <p:origin x="39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tags" Target="tags/tag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6CB29-5EDD-E341-82A6-0E65135640A5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6FC77-A6A3-F14B-8FEF-142B5EC11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3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2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99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04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9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7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1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32468" y="5921110"/>
            <a:ext cx="1531292" cy="731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5066" y="5910746"/>
            <a:ext cx="674232" cy="731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32370" y="5952407"/>
            <a:ext cx="957026" cy="7315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06832" y="5910746"/>
            <a:ext cx="1304012" cy="73350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529138"/>
            <a:ext cx="9144000" cy="117951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analysis,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        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60" y="1529976"/>
            <a:ext cx="7042150" cy="5998324"/>
          </a:xfrm>
          <a:prstGeom prst="rect">
            <a:avLst/>
          </a:prstGeom>
        </p:spPr>
      </p:pic>
      <p:pic>
        <p:nvPicPr>
          <p:cNvPr id="17" name="Picture 16" descr="cyverse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5" y="605500"/>
            <a:ext cx="6015030" cy="1308999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5010558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43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09" y="5814745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2476317" y="1521518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800" dirty="0">
              <a:solidFill>
                <a:srgbClr val="0971AB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520599" y="2957231"/>
            <a:ext cx="7321490" cy="1500822"/>
            <a:chOff x="698499" y="2206563"/>
            <a:chExt cx="7321490" cy="1500822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657584" y="2320863"/>
              <a:ext cx="2362405" cy="11285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8499" y="2206563"/>
              <a:ext cx="1383287" cy="150082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185203" y="2320863"/>
              <a:ext cx="1613773" cy="1233516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375763" y="4458379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5159061" y="4458053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7694857" y="4458379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02982" y="217461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1422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CyVerse Executive Team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036083" y="5512326"/>
            <a:ext cx="898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Grant No. DBI-0735191 and DBI-1265383.</a:t>
            </a:r>
            <a:endParaRPr lang="en-US" sz="1600" dirty="0"/>
          </a:p>
        </p:txBody>
      </p:sp>
      <p:pic>
        <p:nvPicPr>
          <p:cNvPr id="20" name="Picture 19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085" y="611912"/>
            <a:ext cx="5105946" cy="11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1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30688"/>
            <a:ext cx="9144000" cy="148720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-analyst,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32468" y="5921110"/>
            <a:ext cx="1531292" cy="731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5066" y="5910746"/>
            <a:ext cx="674232" cy="731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32370" y="5952407"/>
            <a:ext cx="957026" cy="7315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06832" y="5910746"/>
            <a:ext cx="1304012" cy="733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85" y="1760432"/>
            <a:ext cx="2094630" cy="19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821" y="1102316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42875" y="2152650"/>
            <a:ext cx="11861800" cy="3800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3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6" y="5381709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532112"/>
            <a:ext cx="5056094" cy="1137391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1609344" y="1706981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2000" dirty="0">
              <a:solidFill>
                <a:srgbClr val="0971AB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698055" y="3013883"/>
            <a:ext cx="7553181" cy="1164407"/>
            <a:chOff x="875956" y="2332809"/>
            <a:chExt cx="7553181" cy="1164407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1526" y="2370424"/>
              <a:ext cx="2167611" cy="103549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75956" y="2370424"/>
              <a:ext cx="1028373" cy="111575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458433" y="2332809"/>
              <a:ext cx="1523359" cy="1164407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423517" y="4311098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5468615" y="4286280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7888831" y="4316345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013014" y="5711397"/>
            <a:ext cx="898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Grant No. DBI-0735191 and DBI-1265383.</a:t>
            </a:r>
            <a:endParaRPr lang="en-US" sz="16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719131" y="2173492"/>
            <a:ext cx="492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Executive Team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328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105156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F035D4-9351-4BEC-9BB9-B0B752F01DD9}" type="datetimeFigureOut">
              <a:rPr lang="en-US" smtClean="0"/>
              <a:t>6/19/16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C520-1580-44AC-A816-4EE9DB4A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Tub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vers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5" y="605500"/>
            <a:ext cx="6015030" cy="1308999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 userDrawn="1"/>
        </p:nvSpPr>
        <p:spPr>
          <a:xfrm>
            <a:off x="5010558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428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Subtitle/Venue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454525"/>
            <a:ext cx="9144000" cy="45177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Presenter</a:t>
            </a:r>
            <a:r>
              <a:rPr lang="en-US" smtClean="0"/>
              <a:t>, Affiliation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073650"/>
            <a:ext cx="9144000" cy="4524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71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Tube Pillar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0" y="78655"/>
            <a:ext cx="12192000" cy="6858002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86" y="6066503"/>
            <a:ext cx="832135" cy="7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4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9DB8150-EC7D-6643-BAC3-177383BC4888}" type="datetimeFigureOut">
              <a:rPr lang="en-US" smtClean="0"/>
              <a:t>6/19/16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69B8F00-FC78-024D-A1C2-5728740D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7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105156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09155"/>
            <a:ext cx="12192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48" y="496374"/>
            <a:ext cx="12179452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311" y="5952407"/>
            <a:ext cx="1073378" cy="989167"/>
          </a:xfrm>
          <a:prstGeom prst="rect">
            <a:avLst/>
          </a:prstGeom>
        </p:spPr>
      </p:pic>
      <p:pic>
        <p:nvPicPr>
          <p:cNvPr id="12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" y="6077320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76" r:id="rId4"/>
    <p:sldLayoutId id="2147483661" r:id="rId5"/>
    <p:sldLayoutId id="2147483677" r:id="rId6"/>
    <p:sldLayoutId id="2147483679" r:id="rId7"/>
    <p:sldLayoutId id="2147483678" r:id="rId8"/>
    <p:sldLayoutId id="2147483680" r:id="rId9"/>
    <p:sldLayoutId id="2147483681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142248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71A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jpe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0810"/>
            <a:ext cx="9144000" cy="1056061"/>
          </a:xfrm>
        </p:spPr>
        <p:txBody>
          <a:bodyPr/>
          <a:lstStyle/>
          <a:p>
            <a:r>
              <a:rPr lang="en-US" dirty="0" smtClean="0"/>
              <a:t>CyVerse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3731"/>
            <a:ext cx="9144000" cy="512762"/>
          </a:xfrm>
        </p:spPr>
        <p:txBody>
          <a:bodyPr/>
          <a:lstStyle/>
          <a:p>
            <a:r>
              <a:rPr lang="en-US" b="1" dirty="0"/>
              <a:t>National Academies Special Topics Summer Institute on Quantitative Biology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41585" y="4212315"/>
            <a:ext cx="9519138" cy="119932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b="1" dirty="0" smtClean="0">
                <a:solidFill>
                  <a:srgbClr val="142248"/>
                </a:solidFill>
              </a:rPr>
              <a:t>Jason Williams – Lead, CyVerse – Education, Outreach, Training</a:t>
            </a:r>
          </a:p>
          <a:p>
            <a:pPr lvl="0">
              <a:defRPr/>
            </a:pPr>
            <a:r>
              <a:rPr lang="en-US" sz="2400" dirty="0" smtClean="0">
                <a:solidFill>
                  <a:srgbClr val="142248"/>
                </a:solidFill>
              </a:rPr>
              <a:t>Cold Spring Harbor Laboratory</a:t>
            </a:r>
            <a:endParaRPr lang="en-US" sz="2400" dirty="0">
              <a:solidFill>
                <a:srgbClr val="142248"/>
              </a:solidFill>
            </a:endParaRPr>
          </a:p>
          <a:p>
            <a:pPr lvl="0">
              <a:defRPr/>
            </a:pPr>
            <a:r>
              <a:rPr lang="en-US" sz="2400" dirty="0" err="1" smtClean="0">
                <a:solidFill>
                  <a:srgbClr val="142248"/>
                </a:solidFill>
              </a:rPr>
              <a:t>williams@cshl.edu</a:t>
            </a:r>
            <a:r>
              <a:rPr lang="en-US" sz="2400" dirty="0" smtClean="0">
                <a:solidFill>
                  <a:srgbClr val="142248"/>
                </a:solidFill>
              </a:rPr>
              <a:t> [      @</a:t>
            </a:r>
            <a:r>
              <a:rPr lang="en-US" sz="2400" dirty="0" err="1" smtClean="0">
                <a:solidFill>
                  <a:srgbClr val="142248"/>
                </a:solidFill>
              </a:rPr>
              <a:t>JasonWilliamsNY</a:t>
            </a:r>
            <a:r>
              <a:rPr lang="en-US" sz="2400" dirty="0" smtClean="0">
                <a:solidFill>
                  <a:srgbClr val="142248"/>
                </a:solidFill>
              </a:rPr>
              <a:t>]</a:t>
            </a:r>
            <a:endParaRPr lang="en-US" sz="2400" dirty="0"/>
          </a:p>
        </p:txBody>
      </p:sp>
      <p:pic>
        <p:nvPicPr>
          <p:cNvPr id="5" name="Picture 4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649" y="5101259"/>
            <a:ext cx="447010" cy="3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98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92" y="2218881"/>
            <a:ext cx="3019257" cy="3839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63" y="2208850"/>
            <a:ext cx="3107028" cy="114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12" y="3006246"/>
            <a:ext cx="3331693" cy="1018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53" y="3618733"/>
            <a:ext cx="2988929" cy="1259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83" y="5211649"/>
            <a:ext cx="3671074" cy="914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18"/>
          <p:cNvSpPr/>
          <p:nvPr/>
        </p:nvSpPr>
        <p:spPr bwMode="auto">
          <a:xfrm>
            <a:off x="6389312" y="5082509"/>
            <a:ext cx="2413923" cy="729420"/>
          </a:xfrm>
          <a:custGeom>
            <a:avLst/>
            <a:gdLst>
              <a:gd name="connsiteX0" fmla="*/ 75453 w 3105256"/>
              <a:gd name="connsiteY0" fmla="*/ 450376 h 968991"/>
              <a:gd name="connsiteX1" fmla="*/ 102748 w 3105256"/>
              <a:gd name="connsiteY1" fmla="*/ 382138 h 968991"/>
              <a:gd name="connsiteX2" fmla="*/ 225578 w 3105256"/>
              <a:gd name="connsiteY2" fmla="*/ 286603 h 968991"/>
              <a:gd name="connsiteX3" fmla="*/ 266521 w 3105256"/>
              <a:gd name="connsiteY3" fmla="*/ 245660 h 968991"/>
              <a:gd name="connsiteX4" fmla="*/ 348408 w 3105256"/>
              <a:gd name="connsiteY4" fmla="*/ 191069 h 968991"/>
              <a:gd name="connsiteX5" fmla="*/ 402999 w 3105256"/>
              <a:gd name="connsiteY5" fmla="*/ 150126 h 968991"/>
              <a:gd name="connsiteX6" fmla="*/ 457590 w 3105256"/>
              <a:gd name="connsiteY6" fmla="*/ 136478 h 968991"/>
              <a:gd name="connsiteX7" fmla="*/ 498533 w 3105256"/>
              <a:gd name="connsiteY7" fmla="*/ 109182 h 968991"/>
              <a:gd name="connsiteX8" fmla="*/ 621363 w 3105256"/>
              <a:gd name="connsiteY8" fmla="*/ 81887 h 968991"/>
              <a:gd name="connsiteX9" fmla="*/ 744193 w 3105256"/>
              <a:gd name="connsiteY9" fmla="*/ 40943 h 968991"/>
              <a:gd name="connsiteX10" fmla="*/ 785136 w 3105256"/>
              <a:gd name="connsiteY10" fmla="*/ 27296 h 968991"/>
              <a:gd name="connsiteX11" fmla="*/ 894318 w 3105256"/>
              <a:gd name="connsiteY11" fmla="*/ 0 h 968991"/>
              <a:gd name="connsiteX12" fmla="*/ 1617650 w 3105256"/>
              <a:gd name="connsiteY12" fmla="*/ 27296 h 968991"/>
              <a:gd name="connsiteX13" fmla="*/ 1795071 w 3105256"/>
              <a:gd name="connsiteY13" fmla="*/ 54591 h 968991"/>
              <a:gd name="connsiteX14" fmla="*/ 1890605 w 3105256"/>
              <a:gd name="connsiteY14" fmla="*/ 68239 h 968991"/>
              <a:gd name="connsiteX15" fmla="*/ 1945196 w 3105256"/>
              <a:gd name="connsiteY15" fmla="*/ 81887 h 968991"/>
              <a:gd name="connsiteX16" fmla="*/ 2027082 w 3105256"/>
              <a:gd name="connsiteY16" fmla="*/ 95535 h 968991"/>
              <a:gd name="connsiteX17" fmla="*/ 2177208 w 3105256"/>
              <a:gd name="connsiteY17" fmla="*/ 122830 h 968991"/>
              <a:gd name="connsiteX18" fmla="*/ 2218151 w 3105256"/>
              <a:gd name="connsiteY18" fmla="*/ 136478 h 968991"/>
              <a:gd name="connsiteX19" fmla="*/ 2368276 w 3105256"/>
              <a:gd name="connsiteY19" fmla="*/ 163773 h 968991"/>
              <a:gd name="connsiteX20" fmla="*/ 2504754 w 3105256"/>
              <a:gd name="connsiteY20" fmla="*/ 191069 h 968991"/>
              <a:gd name="connsiteX21" fmla="*/ 2586641 w 3105256"/>
              <a:gd name="connsiteY21" fmla="*/ 218364 h 968991"/>
              <a:gd name="connsiteX22" fmla="*/ 2682175 w 3105256"/>
              <a:gd name="connsiteY22" fmla="*/ 245660 h 968991"/>
              <a:gd name="connsiteX23" fmla="*/ 2723118 w 3105256"/>
              <a:gd name="connsiteY23" fmla="*/ 272955 h 968991"/>
              <a:gd name="connsiteX24" fmla="*/ 2873244 w 3105256"/>
              <a:gd name="connsiteY24" fmla="*/ 313899 h 968991"/>
              <a:gd name="connsiteX25" fmla="*/ 2968778 w 3105256"/>
              <a:gd name="connsiteY25" fmla="*/ 368490 h 968991"/>
              <a:gd name="connsiteX26" fmla="*/ 3064312 w 3105256"/>
              <a:gd name="connsiteY26" fmla="*/ 423081 h 968991"/>
              <a:gd name="connsiteX27" fmla="*/ 3105256 w 3105256"/>
              <a:gd name="connsiteY27" fmla="*/ 504967 h 968991"/>
              <a:gd name="connsiteX28" fmla="*/ 3077960 w 3105256"/>
              <a:gd name="connsiteY28" fmla="*/ 614149 h 968991"/>
              <a:gd name="connsiteX29" fmla="*/ 3050665 w 3105256"/>
              <a:gd name="connsiteY29" fmla="*/ 655093 h 968991"/>
              <a:gd name="connsiteX30" fmla="*/ 3009721 w 3105256"/>
              <a:gd name="connsiteY30" fmla="*/ 668740 h 968991"/>
              <a:gd name="connsiteX31" fmla="*/ 2968778 w 3105256"/>
              <a:gd name="connsiteY31" fmla="*/ 709684 h 968991"/>
              <a:gd name="connsiteX32" fmla="*/ 2886891 w 3105256"/>
              <a:gd name="connsiteY32" fmla="*/ 736979 h 968991"/>
              <a:gd name="connsiteX33" fmla="*/ 2845948 w 3105256"/>
              <a:gd name="connsiteY33" fmla="*/ 750627 h 968991"/>
              <a:gd name="connsiteX34" fmla="*/ 2750414 w 3105256"/>
              <a:gd name="connsiteY34" fmla="*/ 791570 h 968991"/>
              <a:gd name="connsiteX35" fmla="*/ 2695823 w 3105256"/>
              <a:gd name="connsiteY35" fmla="*/ 873457 h 968991"/>
              <a:gd name="connsiteX36" fmla="*/ 2654879 w 3105256"/>
              <a:gd name="connsiteY36" fmla="*/ 887105 h 968991"/>
              <a:gd name="connsiteX37" fmla="*/ 2559345 w 3105256"/>
              <a:gd name="connsiteY37" fmla="*/ 900752 h 968991"/>
              <a:gd name="connsiteX38" fmla="*/ 1945196 w 3105256"/>
              <a:gd name="connsiteY38" fmla="*/ 955343 h 968991"/>
              <a:gd name="connsiteX39" fmla="*/ 1590354 w 3105256"/>
              <a:gd name="connsiteY39" fmla="*/ 968991 h 968991"/>
              <a:gd name="connsiteX40" fmla="*/ 1167273 w 3105256"/>
              <a:gd name="connsiteY40" fmla="*/ 955343 h 968991"/>
              <a:gd name="connsiteX41" fmla="*/ 935262 w 3105256"/>
              <a:gd name="connsiteY41" fmla="*/ 928048 h 968991"/>
              <a:gd name="connsiteX42" fmla="*/ 867023 w 3105256"/>
              <a:gd name="connsiteY42" fmla="*/ 914400 h 968991"/>
              <a:gd name="connsiteX43" fmla="*/ 757841 w 3105256"/>
              <a:gd name="connsiteY43" fmla="*/ 900752 h 968991"/>
              <a:gd name="connsiteX44" fmla="*/ 703250 w 3105256"/>
              <a:gd name="connsiteY44" fmla="*/ 887105 h 968991"/>
              <a:gd name="connsiteX45" fmla="*/ 580420 w 3105256"/>
              <a:gd name="connsiteY45" fmla="*/ 873457 h 968991"/>
              <a:gd name="connsiteX46" fmla="*/ 512181 w 3105256"/>
              <a:gd name="connsiteY46" fmla="*/ 859809 h 968991"/>
              <a:gd name="connsiteX47" fmla="*/ 430294 w 3105256"/>
              <a:gd name="connsiteY47" fmla="*/ 846161 h 968991"/>
              <a:gd name="connsiteX48" fmla="*/ 307465 w 3105256"/>
              <a:gd name="connsiteY48" fmla="*/ 805218 h 968991"/>
              <a:gd name="connsiteX49" fmla="*/ 184635 w 3105256"/>
              <a:gd name="connsiteY49" fmla="*/ 764275 h 968991"/>
              <a:gd name="connsiteX50" fmla="*/ 143691 w 3105256"/>
              <a:gd name="connsiteY50" fmla="*/ 750627 h 968991"/>
              <a:gd name="connsiteX51" fmla="*/ 102748 w 3105256"/>
              <a:gd name="connsiteY51" fmla="*/ 709684 h 968991"/>
              <a:gd name="connsiteX52" fmla="*/ 34509 w 3105256"/>
              <a:gd name="connsiteY52" fmla="*/ 614149 h 968991"/>
              <a:gd name="connsiteX53" fmla="*/ 20862 w 3105256"/>
              <a:gd name="connsiteY53" fmla="*/ 368490 h 968991"/>
              <a:gd name="connsiteX54" fmla="*/ 61805 w 3105256"/>
              <a:gd name="connsiteY54" fmla="*/ 341194 h 968991"/>
              <a:gd name="connsiteX55" fmla="*/ 116396 w 3105256"/>
              <a:gd name="connsiteY55" fmla="*/ 341194 h 96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105256" h="968991">
                <a:moveTo>
                  <a:pt x="75453" y="450376"/>
                </a:moveTo>
                <a:cubicBezTo>
                  <a:pt x="84551" y="427630"/>
                  <a:pt x="89159" y="402522"/>
                  <a:pt x="102748" y="382138"/>
                </a:cubicBezTo>
                <a:cubicBezTo>
                  <a:pt x="144721" y="319178"/>
                  <a:pt x="167612" y="330077"/>
                  <a:pt x="225578" y="286603"/>
                </a:cubicBezTo>
                <a:cubicBezTo>
                  <a:pt x="241019" y="275023"/>
                  <a:pt x="251286" y="257509"/>
                  <a:pt x="266521" y="245660"/>
                </a:cubicBezTo>
                <a:cubicBezTo>
                  <a:pt x="292416" y="225520"/>
                  <a:pt x="322164" y="210752"/>
                  <a:pt x="348408" y="191069"/>
                </a:cubicBezTo>
                <a:cubicBezTo>
                  <a:pt x="366605" y="177421"/>
                  <a:pt x="382654" y="160298"/>
                  <a:pt x="402999" y="150126"/>
                </a:cubicBezTo>
                <a:cubicBezTo>
                  <a:pt x="419776" y="141738"/>
                  <a:pt x="439393" y="141027"/>
                  <a:pt x="457590" y="136478"/>
                </a:cubicBezTo>
                <a:cubicBezTo>
                  <a:pt x="471238" y="127379"/>
                  <a:pt x="483457" y="115643"/>
                  <a:pt x="498533" y="109182"/>
                </a:cubicBezTo>
                <a:cubicBezTo>
                  <a:pt x="521281" y="99433"/>
                  <a:pt x="601942" y="87436"/>
                  <a:pt x="621363" y="81887"/>
                </a:cubicBezTo>
                <a:cubicBezTo>
                  <a:pt x="662861" y="70030"/>
                  <a:pt x="703250" y="54591"/>
                  <a:pt x="744193" y="40943"/>
                </a:cubicBezTo>
                <a:cubicBezTo>
                  <a:pt x="757841" y="36394"/>
                  <a:pt x="771180" y="30785"/>
                  <a:pt x="785136" y="27296"/>
                </a:cubicBezTo>
                <a:lnTo>
                  <a:pt x="894318" y="0"/>
                </a:lnTo>
                <a:lnTo>
                  <a:pt x="1617650" y="27296"/>
                </a:lnTo>
                <a:cubicBezTo>
                  <a:pt x="1721375" y="33582"/>
                  <a:pt x="1708876" y="40225"/>
                  <a:pt x="1795071" y="54591"/>
                </a:cubicBezTo>
                <a:cubicBezTo>
                  <a:pt x="1826801" y="59879"/>
                  <a:pt x="1858956" y="62485"/>
                  <a:pt x="1890605" y="68239"/>
                </a:cubicBezTo>
                <a:cubicBezTo>
                  <a:pt x="1909059" y="71594"/>
                  <a:pt x="1926803" y="78208"/>
                  <a:pt x="1945196" y="81887"/>
                </a:cubicBezTo>
                <a:cubicBezTo>
                  <a:pt x="1972330" y="87314"/>
                  <a:pt x="1999856" y="90585"/>
                  <a:pt x="2027082" y="95535"/>
                </a:cubicBezTo>
                <a:cubicBezTo>
                  <a:pt x="2236888" y="133681"/>
                  <a:pt x="1935930" y="82616"/>
                  <a:pt x="2177208" y="122830"/>
                </a:cubicBezTo>
                <a:cubicBezTo>
                  <a:pt x="2190856" y="127379"/>
                  <a:pt x="2204195" y="132989"/>
                  <a:pt x="2218151" y="136478"/>
                </a:cubicBezTo>
                <a:cubicBezTo>
                  <a:pt x="2256307" y="146017"/>
                  <a:pt x="2331764" y="157688"/>
                  <a:pt x="2368276" y="163773"/>
                </a:cubicBezTo>
                <a:cubicBezTo>
                  <a:pt x="2481815" y="201619"/>
                  <a:pt x="2300892" y="144024"/>
                  <a:pt x="2504754" y="191069"/>
                </a:cubicBezTo>
                <a:cubicBezTo>
                  <a:pt x="2532789" y="197539"/>
                  <a:pt x="2559082" y="210096"/>
                  <a:pt x="2586641" y="218364"/>
                </a:cubicBezTo>
                <a:cubicBezTo>
                  <a:pt x="2608506" y="224923"/>
                  <a:pt x="2659241" y="234193"/>
                  <a:pt x="2682175" y="245660"/>
                </a:cubicBezTo>
                <a:cubicBezTo>
                  <a:pt x="2696846" y="252995"/>
                  <a:pt x="2707760" y="267196"/>
                  <a:pt x="2723118" y="272955"/>
                </a:cubicBezTo>
                <a:cubicBezTo>
                  <a:pt x="2842928" y="317884"/>
                  <a:pt x="2740379" y="247468"/>
                  <a:pt x="2873244" y="313899"/>
                </a:cubicBezTo>
                <a:cubicBezTo>
                  <a:pt x="3038213" y="396382"/>
                  <a:pt x="2833746" y="291329"/>
                  <a:pt x="2968778" y="368490"/>
                </a:cubicBezTo>
                <a:cubicBezTo>
                  <a:pt x="3089986" y="437752"/>
                  <a:pt x="2964561" y="356579"/>
                  <a:pt x="3064312" y="423081"/>
                </a:cubicBezTo>
                <a:cubicBezTo>
                  <a:pt x="3078113" y="443781"/>
                  <a:pt x="3105256" y="476715"/>
                  <a:pt x="3105256" y="504967"/>
                </a:cubicBezTo>
                <a:cubicBezTo>
                  <a:pt x="3105256" y="520541"/>
                  <a:pt x="3088730" y="592609"/>
                  <a:pt x="3077960" y="614149"/>
                </a:cubicBezTo>
                <a:cubicBezTo>
                  <a:pt x="3070625" y="628820"/>
                  <a:pt x="3063473" y="644846"/>
                  <a:pt x="3050665" y="655093"/>
                </a:cubicBezTo>
                <a:cubicBezTo>
                  <a:pt x="3039431" y="664080"/>
                  <a:pt x="3023369" y="664191"/>
                  <a:pt x="3009721" y="668740"/>
                </a:cubicBezTo>
                <a:cubicBezTo>
                  <a:pt x="2996073" y="682388"/>
                  <a:pt x="2985650" y="700311"/>
                  <a:pt x="2968778" y="709684"/>
                </a:cubicBezTo>
                <a:cubicBezTo>
                  <a:pt x="2943627" y="723657"/>
                  <a:pt x="2914187" y="727881"/>
                  <a:pt x="2886891" y="736979"/>
                </a:cubicBezTo>
                <a:cubicBezTo>
                  <a:pt x="2873243" y="741528"/>
                  <a:pt x="2857918" y="742647"/>
                  <a:pt x="2845948" y="750627"/>
                </a:cubicBezTo>
                <a:cubicBezTo>
                  <a:pt x="2789398" y="788328"/>
                  <a:pt x="2820918" y="773945"/>
                  <a:pt x="2750414" y="791570"/>
                </a:cubicBezTo>
                <a:cubicBezTo>
                  <a:pt x="2732217" y="818866"/>
                  <a:pt x="2719020" y="850260"/>
                  <a:pt x="2695823" y="873457"/>
                </a:cubicBezTo>
                <a:cubicBezTo>
                  <a:pt x="2685650" y="883630"/>
                  <a:pt x="2668986" y="884284"/>
                  <a:pt x="2654879" y="887105"/>
                </a:cubicBezTo>
                <a:cubicBezTo>
                  <a:pt x="2623336" y="893414"/>
                  <a:pt x="2590994" y="894998"/>
                  <a:pt x="2559345" y="900752"/>
                </a:cubicBezTo>
                <a:cubicBezTo>
                  <a:pt x="2174600" y="970706"/>
                  <a:pt x="2514693" y="935004"/>
                  <a:pt x="1945196" y="955343"/>
                </a:cubicBezTo>
                <a:lnTo>
                  <a:pt x="1590354" y="968991"/>
                </a:lnTo>
                <a:lnTo>
                  <a:pt x="1167273" y="955343"/>
                </a:lnTo>
                <a:cubicBezTo>
                  <a:pt x="1148531" y="954406"/>
                  <a:pt x="960193" y="931884"/>
                  <a:pt x="935262" y="928048"/>
                </a:cubicBezTo>
                <a:cubicBezTo>
                  <a:pt x="912335" y="924521"/>
                  <a:pt x="889950" y="917927"/>
                  <a:pt x="867023" y="914400"/>
                </a:cubicBezTo>
                <a:cubicBezTo>
                  <a:pt x="830772" y="908823"/>
                  <a:pt x="794019" y="906782"/>
                  <a:pt x="757841" y="900752"/>
                </a:cubicBezTo>
                <a:cubicBezTo>
                  <a:pt x="739339" y="897668"/>
                  <a:pt x="721789" y="889957"/>
                  <a:pt x="703250" y="887105"/>
                </a:cubicBezTo>
                <a:cubicBezTo>
                  <a:pt x="662534" y="880841"/>
                  <a:pt x="621201" y="879283"/>
                  <a:pt x="580420" y="873457"/>
                </a:cubicBezTo>
                <a:cubicBezTo>
                  <a:pt x="557456" y="870176"/>
                  <a:pt x="535004" y="863959"/>
                  <a:pt x="512181" y="859809"/>
                </a:cubicBezTo>
                <a:cubicBezTo>
                  <a:pt x="484955" y="854859"/>
                  <a:pt x="457032" y="853291"/>
                  <a:pt x="430294" y="846161"/>
                </a:cubicBezTo>
                <a:cubicBezTo>
                  <a:pt x="388594" y="835041"/>
                  <a:pt x="348408" y="818866"/>
                  <a:pt x="307465" y="805218"/>
                </a:cubicBezTo>
                <a:lnTo>
                  <a:pt x="184635" y="764275"/>
                </a:lnTo>
                <a:lnTo>
                  <a:pt x="143691" y="750627"/>
                </a:lnTo>
                <a:cubicBezTo>
                  <a:pt x="130043" y="736979"/>
                  <a:pt x="115309" y="724338"/>
                  <a:pt x="102748" y="709684"/>
                </a:cubicBezTo>
                <a:cubicBezTo>
                  <a:pt x="77357" y="680061"/>
                  <a:pt x="56111" y="646551"/>
                  <a:pt x="34509" y="614149"/>
                </a:cubicBezTo>
                <a:cubicBezTo>
                  <a:pt x="906" y="513338"/>
                  <a:pt x="-16147" y="498021"/>
                  <a:pt x="20862" y="368490"/>
                </a:cubicBezTo>
                <a:cubicBezTo>
                  <a:pt x="25368" y="352719"/>
                  <a:pt x="46034" y="345700"/>
                  <a:pt x="61805" y="341194"/>
                </a:cubicBezTo>
                <a:cubicBezTo>
                  <a:pt x="79302" y="336195"/>
                  <a:pt x="98199" y="341194"/>
                  <a:pt x="116396" y="341194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How was CyVerse built?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57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 bwMode="auto">
          <a:xfrm>
            <a:off x="1462263" y="1573129"/>
            <a:ext cx="9267474" cy="4465093"/>
          </a:xfrm>
          <a:prstGeom prst="roundRect">
            <a:avLst/>
          </a:prstGeom>
          <a:noFill/>
          <a:ln w="38100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Genomic data and analysis: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Reference guided assembly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De novo assembly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RNA-Seq (expression; gene/isoform discovery)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Variant calling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Genome/Transcriptome annotation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ChIP-Seq</a:t>
            </a:r>
            <a:r>
              <a:rPr lang="en-US" sz="2400" dirty="0" smtClean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/Integration of epigenetic information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Multiple sequencing platforms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New and evolving technologies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latin typeface="Calibri" panose="020F0502020204030204" pitchFamily="34" charset="0"/>
              <a:ea typeface="ＭＳ Ｐゴシック" pitchFamily="-106" charset="-128"/>
              <a:cs typeface="ＭＳ Ｐゴシック" pitchFamily="-106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400" dirty="0">
              <a:latin typeface="Calibri" panose="020F0502020204030204" pitchFamily="34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Community Priorities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4852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 flipV="1">
            <a:off x="0" y="413328"/>
            <a:ext cx="12192000" cy="45719"/>
          </a:xfrm>
          <a:prstGeom prst="rect">
            <a:avLst/>
          </a:prstGeom>
          <a:solidFill>
            <a:srgbClr val="D96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 bwMode="auto">
          <a:xfrm>
            <a:off x="4055750" y="4373102"/>
            <a:ext cx="1771533" cy="990600"/>
          </a:xfrm>
          <a:prstGeom prst="roundRect">
            <a:avLst/>
          </a:prstGeom>
          <a:noFill/>
          <a:ln w="38100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Genomic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 data 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141323" y="4373102"/>
            <a:ext cx="1771533" cy="990600"/>
          </a:xfrm>
          <a:prstGeom prst="roundRect">
            <a:avLst/>
          </a:prstGeom>
          <a:noFill/>
          <a:ln w="38100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Environmental data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8226895" y="4373102"/>
            <a:ext cx="1771533" cy="990600"/>
          </a:xfrm>
          <a:prstGeom prst="roundRect">
            <a:avLst/>
          </a:prstGeom>
          <a:noFill/>
          <a:ln w="38100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Phenotype data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5300981" y="1890316"/>
            <a:ext cx="3652525" cy="2005618"/>
          </a:xfrm>
          <a:prstGeom prst="roundRect">
            <a:avLst/>
          </a:prstGeom>
          <a:noFill/>
          <a:ln w="38100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055750" y="5585774"/>
            <a:ext cx="5942679" cy="495300"/>
          </a:xfrm>
          <a:prstGeom prst="roundRect">
            <a:avLst/>
          </a:prstGeom>
          <a:noFill/>
          <a:ln w="38100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Phylogenetic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 Inferences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7196107" y="2945617"/>
            <a:ext cx="1572768" cy="767687"/>
          </a:xfrm>
          <a:prstGeom prst="roundRect">
            <a:avLst/>
          </a:prstGeom>
          <a:noFill/>
          <a:ln w="38100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Ecological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 Models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5507117" y="2945886"/>
            <a:ext cx="1569493" cy="767687"/>
          </a:xfrm>
          <a:prstGeom prst="roundRect">
            <a:avLst/>
          </a:prstGeom>
          <a:noFill/>
          <a:ln w="38100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Evolutionary Models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7196107" y="2029454"/>
            <a:ext cx="1572768" cy="767687"/>
          </a:xfrm>
          <a:prstGeom prst="roundRect">
            <a:avLst/>
          </a:prstGeom>
          <a:noFill/>
          <a:ln w="38100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Association Studies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502279" y="2029453"/>
            <a:ext cx="1572768" cy="767687"/>
          </a:xfrm>
          <a:prstGeom prst="roundRect">
            <a:avLst/>
          </a:prstGeom>
          <a:noFill/>
          <a:ln w="38100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Pathway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Calibri" panose="020F0502020204030204" pitchFamily="34" charset="0"/>
                <a:ea typeface="ＭＳ Ｐゴシック" pitchFamily="-106" charset="-128"/>
                <a:cs typeface="ＭＳ Ｐゴシック" pitchFamily="-106" charset="-128"/>
              </a:rPr>
              <a:t>Analysis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5" name="Isosceles Triangle 24"/>
          <p:cNvSpPr/>
          <p:nvPr/>
        </p:nvSpPr>
        <p:spPr bwMode="auto">
          <a:xfrm>
            <a:off x="4164916" y="3951452"/>
            <a:ext cx="5823987" cy="310614"/>
          </a:xfrm>
          <a:prstGeom prst="triangle">
            <a:avLst/>
          </a:prstGeom>
          <a:gradFill flip="none" rotWithShape="1">
            <a:gsLst>
              <a:gs pos="100000">
                <a:schemeClr val="bg1"/>
              </a:gs>
              <a:gs pos="46000">
                <a:srgbClr val="0971AB"/>
              </a:gs>
            </a:gsLst>
            <a:lin ang="5400000" scaled="1"/>
            <a:tileRect/>
          </a:gradFill>
          <a:ln w="19050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6" name="Up-Down Arrow 25"/>
          <p:cNvSpPr/>
          <p:nvPr/>
        </p:nvSpPr>
        <p:spPr bwMode="auto">
          <a:xfrm>
            <a:off x="3493714" y="1655902"/>
            <a:ext cx="514471" cy="4114800"/>
          </a:xfrm>
          <a:prstGeom prst="upDownArrow">
            <a:avLst/>
          </a:prstGeom>
          <a:gradFill>
            <a:gsLst>
              <a:gs pos="100000">
                <a:srgbClr val="0971AB"/>
              </a:gs>
              <a:gs pos="0">
                <a:srgbClr val="FFFFFF"/>
              </a:gs>
            </a:gsLst>
            <a:lin ang="5400000" scaled="1"/>
          </a:gradFill>
          <a:ln w="9525" cap="flat" cmpd="sng" algn="ctr">
            <a:solidFill>
              <a:srgbClr val="0971A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35899" y="1567151"/>
            <a:ext cx="1530617" cy="646331"/>
          </a:xfrm>
          <a:prstGeom prst="rect">
            <a:avLst/>
          </a:prstGeom>
          <a:noFill/>
          <a:ln>
            <a:solidFill>
              <a:srgbClr val="0971A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Predictive and synthetic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875465" y="3697680"/>
            <a:ext cx="1530617" cy="646331"/>
          </a:xfrm>
          <a:prstGeom prst="rect">
            <a:avLst/>
          </a:prstGeom>
          <a:noFill/>
          <a:ln>
            <a:solidFill>
              <a:srgbClr val="0971A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Knowledge gathering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864660" y="5262609"/>
            <a:ext cx="1530617" cy="646331"/>
          </a:xfrm>
          <a:prstGeom prst="rect">
            <a:avLst/>
          </a:prstGeom>
          <a:noFill/>
          <a:ln>
            <a:solidFill>
              <a:srgbClr val="0971A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Retrodictive</a:t>
            </a:r>
            <a:r>
              <a:rPr lang="en-US" dirty="0" smtClean="0"/>
              <a:t> insights</a:t>
            </a:r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Community Priorities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805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48962" y="3570153"/>
            <a:ext cx="11294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Effra" panose="02000506080000020004" pitchFamily="2" charset="0"/>
              </a:rPr>
              <a:t>CyVerse is a collaborative virtual organization</a:t>
            </a:r>
            <a:endParaRPr lang="en-US" sz="4400" dirty="0">
              <a:latin typeface="Effra" panose="02000506080000020004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861" y="1839182"/>
            <a:ext cx="3194714" cy="152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22" y="1735992"/>
            <a:ext cx="1606741" cy="17432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45" y="1714388"/>
            <a:ext cx="2491202" cy="19041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450" y="1695876"/>
            <a:ext cx="2815738" cy="158385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Institutions</a:t>
            </a:r>
            <a:endParaRPr lang="en-US" sz="4800" dirty="0"/>
          </a:p>
        </p:txBody>
      </p:sp>
      <p:pic>
        <p:nvPicPr>
          <p:cNvPr id="1032" name="Picture 8" descr="https://upload.wikimedia.org/wikipedia/en/thumb/3/3e/University_of_Warwick_logo_2015_with_descriptor.svg/1280px-University_of_Warwick_logo_2015_with_descriptor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48" y="4551057"/>
            <a:ext cx="1446155" cy="9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globaleducationcy.com/wp-content/uploads/2014/06/university-of-liverpool-bann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99" y="4172850"/>
            <a:ext cx="4063684" cy="16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en/thumb/f/ff/University_of_Nottingham.svg/586px-University_of_Nottingham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06" y="5563082"/>
            <a:ext cx="2368441" cy="95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findingada.com/wp-content/uploads/2015/09/TGAC-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33" y="5674838"/>
            <a:ext cx="3373617" cy="9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elixir-uk.org/ELIXIR-UK/images/bbsrc_logo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80" y="5160645"/>
            <a:ext cx="2669508" cy="74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yverse_swirl_smal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86" y="4877282"/>
            <a:ext cx="8096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8381" y="5557582"/>
            <a:ext cx="1880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CyVerse UK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3911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3"/>
    </mc:Choice>
    <mc:Fallback xmlns="">
      <p:transition spd="slow" advTm="597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6807760"/>
            <a:ext cx="12192000" cy="45719"/>
          </a:xfrm>
          <a:prstGeom prst="rect">
            <a:avLst/>
          </a:prstGeom>
          <a:solidFill>
            <a:srgbClr val="03A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55170" y="2222500"/>
            <a:ext cx="8313058" cy="38753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3800" dirty="0" smtClean="0">
                <a:solidFill>
                  <a:srgbClr val="000000"/>
                </a:solidFill>
              </a:rPr>
              <a:t>We strive to be the </a:t>
            </a:r>
            <a:r>
              <a:rPr lang="en-US" sz="3800" b="1" dirty="0" smtClean="0">
                <a:solidFill>
                  <a:srgbClr val="D96728"/>
                </a:solidFill>
              </a:rPr>
              <a:t>CI Lego blocks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>
                <a:solidFill>
                  <a:srgbClr val="000000"/>
                </a:solidFill>
              </a:rPr>
              <a:t>Danish 'leg </a:t>
            </a:r>
            <a:r>
              <a:rPr lang="en-US" sz="3800" dirty="0" err="1" smtClean="0">
                <a:solidFill>
                  <a:srgbClr val="000000"/>
                </a:solidFill>
              </a:rPr>
              <a:t>godt</a:t>
            </a:r>
            <a:r>
              <a:rPr lang="en-US" sz="3800" dirty="0" smtClean="0">
                <a:solidFill>
                  <a:srgbClr val="000000"/>
                </a:solidFill>
              </a:rPr>
              <a:t>' - '</a:t>
            </a:r>
            <a:r>
              <a:rPr lang="en-US" sz="3800" b="1" dirty="0" smtClean="0">
                <a:solidFill>
                  <a:srgbClr val="000000"/>
                </a:solidFill>
              </a:rPr>
              <a:t>play well</a:t>
            </a:r>
            <a:r>
              <a:rPr lang="en-US" sz="3800" dirty="0" smtClean="0">
                <a:solidFill>
                  <a:srgbClr val="000000"/>
                </a:solidFill>
              </a:rPr>
              <a:t>’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/>
              <a:t>Also translates as '</a:t>
            </a:r>
            <a:r>
              <a:rPr lang="en-US" sz="3800" b="1" dirty="0" smtClean="0"/>
              <a:t>I put together</a:t>
            </a:r>
            <a:r>
              <a:rPr lang="en-US" sz="3800" dirty="0" smtClean="0"/>
              <a:t>' in Latin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/>
              <a:t>If a solution is not available you can craft your own using CyVerse CI components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228" y="1463711"/>
            <a:ext cx="2712828" cy="20142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228" y="3691417"/>
            <a:ext cx="2692401" cy="2217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Products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42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09233" y="1151286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Effra" panose="02000506080000020004" pitchFamily="2" charset="0"/>
              </a:rPr>
              <a:t>Data Store </a:t>
            </a:r>
            <a:endParaRPr lang="en-US" sz="3600" dirty="0">
              <a:latin typeface="Effra" panose="0200050608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2327" y="3568793"/>
            <a:ext cx="78149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Initial 100 GB allocation – TB allocations available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Automatic data backup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Easy upload /download and sharing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83651" y="2382493"/>
            <a:ext cx="89459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resources you need to share and manage data with your lab, colleagues and community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" y="827819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9233" y="1151286"/>
            <a:ext cx="88865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Discovery Environment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Hundreds of bioinformatics Apps in an easy-to-use interface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484276" y="3421297"/>
            <a:ext cx="102244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 </a:t>
            </a:r>
            <a:r>
              <a:rPr lang="en-US" sz="2800" u="sng" dirty="0"/>
              <a:t>p</a:t>
            </a:r>
            <a:r>
              <a:rPr lang="en-US" sz="2800" u="sng" dirty="0" smtClean="0"/>
              <a:t>latform</a:t>
            </a:r>
            <a:r>
              <a:rPr lang="en-US" sz="2800" dirty="0" smtClean="0"/>
              <a:t> that can run almost any bioinformatics application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Seamlessly integrated with data and high performance computing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User extensible – add your own applications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10" y="1151286"/>
            <a:ext cx="1740643" cy="14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9233" y="1151286"/>
            <a:ext cx="47608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Atmosphere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Cloud computing for the life sciences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514399" y="3423606"/>
            <a:ext cx="102050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Simple: One-click access to more than 200 virtual machine images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Flexible: Fully customize your software setup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Powerful: Integrated with iPlant computing and data resources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5" y="1287670"/>
            <a:ext cx="2062553" cy="11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7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9233" y="1151286"/>
            <a:ext cx="51716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Science APIs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Fully customize </a:t>
            </a:r>
            <a:r>
              <a:rPr lang="en-US" sz="2400" i="1" dirty="0" smtClean="0"/>
              <a:t>iPlant</a:t>
            </a:r>
            <a:r>
              <a:rPr lang="en-US" sz="2400" dirty="0" smtClean="0"/>
              <a:t> resources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526695" y="3435132"/>
            <a:ext cx="10354117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Science-as-a-service platform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Define </a:t>
            </a:r>
            <a:r>
              <a:rPr lang="en-US" sz="2800" dirty="0"/>
              <a:t>your own compute, and storage </a:t>
            </a:r>
            <a:r>
              <a:rPr lang="en-US" sz="2800" dirty="0" smtClean="0"/>
              <a:t>resources (local and </a:t>
            </a:r>
            <a:r>
              <a:rPr lang="en-US" sz="2800" i="1" dirty="0" smtClean="0"/>
              <a:t>iPlant</a:t>
            </a:r>
            <a:r>
              <a:rPr lang="en-US" sz="2800" dirty="0" smtClean="0"/>
              <a:t>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Build </a:t>
            </a:r>
            <a:r>
              <a:rPr lang="en-US" sz="2800" dirty="0"/>
              <a:t>your own app store of scientific codes and workflows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8" y="1151286"/>
            <a:ext cx="1926905" cy="12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7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9233" y="1151286"/>
            <a:ext cx="517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DNA Subway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Educational workflows for Genomes, DNA Barcoding, RNA-</a:t>
            </a:r>
            <a:r>
              <a:rPr lang="en-US" sz="2400" dirty="0" err="1" smtClean="0"/>
              <a:t>Seq</a:t>
            </a:r>
            <a:r>
              <a:rPr lang="en-US" sz="2400" dirty="0" smtClean="0"/>
              <a:t> 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59575" y="3384832"/>
            <a:ext cx="107324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Commonly used bioinformatics tools in streamlined workflows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Teach important concepts in biology and bioinformatics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Inquiry-based experiments for novel discovery and publication of data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8" y="1453243"/>
            <a:ext cx="1577993" cy="11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75492" y="1372586"/>
            <a:ext cx="11734800" cy="10560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Download Slides and Follow Along</a:t>
            </a:r>
            <a:endParaRPr lang="en-US" sz="6000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275492" y="2962293"/>
            <a:ext cx="11734799" cy="455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971A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dirty="0" err="1" smtClean="0"/>
              <a:t>cyverse-qubes.readthedocs.io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7993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9233" y="1151286"/>
            <a:ext cx="27725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Bisque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Image analysis, management, and metadata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514121" y="3435132"/>
            <a:ext cx="91614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Secure </a:t>
            </a:r>
            <a:r>
              <a:rPr lang="en-US" sz="2800" dirty="0"/>
              <a:t>image storage, analysis, and data management 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I</a:t>
            </a:r>
            <a:r>
              <a:rPr lang="en-US" sz="2800" dirty="0" smtClean="0"/>
              <a:t>ntegrate </a:t>
            </a:r>
            <a:r>
              <a:rPr lang="en-US" sz="2800" dirty="0"/>
              <a:t>existing applications or create new </a:t>
            </a:r>
            <a:r>
              <a:rPr lang="en-US" sz="2800" dirty="0" smtClean="0"/>
              <a:t>ones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Custom </a:t>
            </a:r>
            <a:r>
              <a:rPr lang="en-US" sz="2800" dirty="0"/>
              <a:t>visualization and image handling routines and APIs</a:t>
            </a: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5" y="1076827"/>
            <a:ext cx="1784991" cy="18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CyVerse Executive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CyVerse Evolution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231188"/>
            <a:ext cx="304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iPlant 2008</a:t>
            </a:r>
          </a:p>
          <a:p>
            <a:pPr algn="ctr"/>
            <a:r>
              <a:rPr lang="en-US" sz="2000" dirty="0" smtClean="0"/>
              <a:t>Empowering a New Plant Biology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710058" y="4231188"/>
            <a:ext cx="304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iPlant 2013</a:t>
            </a:r>
          </a:p>
          <a:p>
            <a:pPr algn="ctr"/>
            <a:r>
              <a:rPr lang="en-US" sz="2000" dirty="0" smtClean="0"/>
              <a:t>Cyberinfrastructure for Life Science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673725" y="4131343"/>
            <a:ext cx="304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CyVerse 2016</a:t>
            </a:r>
          </a:p>
          <a:p>
            <a:pPr algn="ctr"/>
            <a:r>
              <a:rPr lang="en-US" sz="2000" dirty="0" smtClean="0"/>
              <a:t>Transforming Science Through Data-Driven Discovery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182670" y="3144982"/>
            <a:ext cx="11009330" cy="124790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87000">
                <a:srgbClr val="98B099"/>
              </a:gs>
              <a:gs pos="49000">
                <a:srgbClr val="0098AC">
                  <a:alpha val="39000"/>
                </a:srgbClr>
              </a:gs>
              <a:gs pos="21000">
                <a:srgbClr val="0971A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434" l="1895" r="100000">
                        <a14:foregroundMark x1="20842" y1="14318" x2="20842" y2="14318"/>
                        <a14:foregroundMark x1="18526" y1="31767" x2="18526" y2="31767"/>
                        <a14:foregroundMark x1="21895" y1="51678" x2="21895" y2="51678"/>
                        <a14:foregroundMark x1="46947" y1="25503" x2="46947" y2="25503"/>
                        <a14:foregroundMark x1="63789" y1="21029" x2="63789" y2="21029"/>
                        <a14:foregroundMark x1="85684" y1="39150" x2="85684" y2="39150"/>
                        <a14:foregroundMark x1="65895" y1="57271" x2="65895" y2="57271"/>
                        <a14:foregroundMark x1="58526" y1="79418" x2="58526" y2="794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86" y="2273033"/>
            <a:ext cx="1985742" cy="18686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883" y="1760775"/>
            <a:ext cx="2678889" cy="22818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9" y="2533589"/>
            <a:ext cx="1255522" cy="12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9793" y="1750409"/>
            <a:ext cx="7262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971AB"/>
                </a:solidFill>
              </a:rPr>
              <a:t>We are funded by the National Science Foundation</a:t>
            </a:r>
          </a:p>
        </p:txBody>
      </p:sp>
      <p:pic>
        <p:nvPicPr>
          <p:cNvPr id="6" name="Picture 5" descr="http://www.nsf.gov/images/logos/nsf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83" y="2110147"/>
            <a:ext cx="2443440" cy="245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95801" y="3149059"/>
            <a:ext cx="6966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We are your colleagues and collaborators!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$100 Million in investment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Freely available to the community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Spur national/international collaboration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Cite CyVerse: </a:t>
            </a:r>
          </a:p>
          <a:p>
            <a:pPr lvl="1"/>
            <a:r>
              <a:rPr lang="en-US" sz="2800" dirty="0" smtClean="0"/>
              <a:t>	</a:t>
            </a:r>
            <a:r>
              <a:rPr lang="en-US" sz="2800" dirty="0" err="1" smtClean="0"/>
              <a:t>CyVerse.org</a:t>
            </a:r>
            <a:r>
              <a:rPr lang="en-US" sz="2800" dirty="0" smtClean="0"/>
              <a:t>/acknowledge-cite-</a:t>
            </a:r>
            <a:r>
              <a:rPr lang="en-US" sz="2800" dirty="0" err="1" smtClean="0"/>
              <a:t>cyverse</a:t>
            </a:r>
            <a:endParaRPr lang="en-US" sz="4000" dirty="0" smtClean="0"/>
          </a:p>
          <a:p>
            <a:pPr lvl="1"/>
            <a:endParaRPr lang="en-US" sz="3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98691" y="4780275"/>
            <a:ext cx="2793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DBI-0735191 and DBI-1265383</a:t>
            </a:r>
            <a:endParaRPr lang="en-US" sz="32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516112"/>
            <a:ext cx="12192000" cy="82053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5400" smtClean="0"/>
              <a:t>CyVerse Evolution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49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20533"/>
          </a:xfrm>
        </p:spPr>
        <p:txBody>
          <a:bodyPr/>
          <a:lstStyle/>
          <a:p>
            <a:r>
              <a:rPr lang="en-US" sz="5400" dirty="0" smtClean="0"/>
              <a:t>CyVerse Evolution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260283" y="4355325"/>
            <a:ext cx="304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CyVerse 2016</a:t>
            </a:r>
          </a:p>
          <a:p>
            <a:pPr algn="ctr"/>
            <a:r>
              <a:rPr lang="en-US" sz="2000" dirty="0" smtClean="0"/>
              <a:t>Transforming Science Through Data-Driven Discovery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4" y="1796155"/>
            <a:ext cx="2493819" cy="21241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2422" y="1719725"/>
            <a:ext cx="82703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971AB"/>
                </a:solidFill>
              </a:rPr>
              <a:t>Vision:</a:t>
            </a:r>
          </a:p>
          <a:p>
            <a:r>
              <a:rPr lang="en-US" sz="2800" dirty="0" smtClean="0"/>
              <a:t>Transforming science through data-driven discovery</a:t>
            </a:r>
          </a:p>
          <a:p>
            <a:endParaRPr lang="en-US" sz="2800" dirty="0">
              <a:solidFill>
                <a:srgbClr val="0971AB"/>
              </a:solidFill>
            </a:endParaRPr>
          </a:p>
          <a:p>
            <a:r>
              <a:rPr lang="en-US" sz="2800" dirty="0" smtClean="0">
                <a:solidFill>
                  <a:srgbClr val="0971AB"/>
                </a:solidFill>
              </a:rPr>
              <a:t>Mission:</a:t>
            </a:r>
          </a:p>
          <a:p>
            <a:r>
              <a:rPr lang="en-US" sz="2800" dirty="0" smtClean="0"/>
              <a:t>Design, develop, deploy, and expand a national </a:t>
            </a:r>
            <a:r>
              <a:rPr lang="en-US" sz="2800" dirty="0" smtClean="0">
                <a:solidFill>
                  <a:srgbClr val="F19E1F"/>
                </a:solidFill>
              </a:rPr>
              <a:t>cyberinfrastructure</a:t>
            </a:r>
            <a:r>
              <a:rPr lang="en-US" sz="2800" dirty="0" smtClean="0"/>
              <a:t> for life science research, and train scientists in its use</a:t>
            </a:r>
          </a:p>
          <a:p>
            <a:endParaRPr lang="en-US" sz="2800" dirty="0"/>
          </a:p>
          <a:p>
            <a:pPr algn="ctr"/>
            <a:r>
              <a:rPr lang="en-US" sz="2800" dirty="0" smtClean="0">
                <a:solidFill>
                  <a:srgbClr val="0971AB"/>
                </a:solidFill>
              </a:rPr>
              <a:t>More than 30K users, PB of data, and hundreds of publications, courses, and discoveries</a:t>
            </a:r>
            <a:endParaRPr lang="en-US" sz="28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3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What is Cyberinfrastructure?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036" y="1804944"/>
            <a:ext cx="11014364" cy="442960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sz="4000" dirty="0" smtClean="0">
              <a:solidFill>
                <a:schemeClr val="tx1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Data storage 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Software 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High-performance computing</a:t>
            </a:r>
          </a:p>
          <a:p>
            <a:r>
              <a:rPr lang="en-US" sz="4000" dirty="0" smtClean="0">
                <a:solidFill>
                  <a:schemeClr val="tx1"/>
                </a:solidFill>
              </a:rPr>
              <a:t>People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tx1"/>
                </a:solidFill>
              </a:rPr>
              <a:t>organized </a:t>
            </a:r>
            <a:r>
              <a:rPr lang="en-US" sz="4000" dirty="0">
                <a:solidFill>
                  <a:schemeClr val="tx1"/>
                </a:solidFill>
              </a:rPr>
              <a:t>into systems that solve problems of size and scope that would not otherwise be solvable.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What is Cyberinfrastructure?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56" y="2198962"/>
            <a:ext cx="3139472" cy="20936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56" y="2198962"/>
            <a:ext cx="3316557" cy="20936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191818"/>
            <a:ext cx="3885464" cy="210078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pods.iplantcollaborative.org/wiki/download/attachments/8399903/genbank+versus+1kp+on+20120315.jpg?version=1&amp;modificationDate=13467772690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18" y="3325812"/>
            <a:ext cx="1000125" cy="7493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creen shot 2012-11-26 at 8.33.4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971" y="3325812"/>
            <a:ext cx="884237" cy="809625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9"/>
          <p:cNvSpPr txBox="1">
            <a:spLocks noChangeArrowheads="1"/>
          </p:cNvSpPr>
          <p:nvPr/>
        </p:nvSpPr>
        <p:spPr bwMode="auto">
          <a:xfrm>
            <a:off x="317500" y="4510088"/>
            <a:ext cx="117359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ea typeface="Calibri" charset="0"/>
                <a:cs typeface="Calibri" charset="0"/>
              </a:rPr>
              <a:t>Platforms, tools, datasets      </a:t>
            </a:r>
            <a:r>
              <a:rPr lang="en-US" altLang="en-US" sz="2800" dirty="0" smtClean="0">
                <a:ea typeface="Calibri" charset="0"/>
                <a:cs typeface="Calibri" charset="0"/>
              </a:rPr>
              <a:t>  Storage </a:t>
            </a:r>
            <a:r>
              <a:rPr lang="en-US" altLang="en-US" sz="2800" dirty="0">
                <a:ea typeface="Calibri" charset="0"/>
                <a:cs typeface="Calibri" charset="0"/>
              </a:rPr>
              <a:t>and compute      </a:t>
            </a:r>
            <a:r>
              <a:rPr lang="en-US" altLang="en-US" sz="2800" dirty="0" smtClean="0">
                <a:ea typeface="Calibri" charset="0"/>
                <a:cs typeface="Calibri" charset="0"/>
              </a:rPr>
              <a:t>   </a:t>
            </a:r>
            <a:r>
              <a:rPr lang="en-US" altLang="en-US" sz="2800" dirty="0">
                <a:ea typeface="Calibri" charset="0"/>
                <a:cs typeface="Calibri" charset="0"/>
              </a:rPr>
              <a:t>Training and support</a:t>
            </a:r>
          </a:p>
        </p:txBody>
      </p:sp>
    </p:spTree>
    <p:extLst>
      <p:ext uri="{BB962C8B-B14F-4D97-AF65-F5344CB8AC3E}">
        <p14:creationId xmlns:p14="http://schemas.microsoft.com/office/powerpoint/2010/main" val="55598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supports all domains of life science</a:t>
            </a:r>
            <a:endParaRPr lang="en-US" sz="4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63" y="2175939"/>
            <a:ext cx="2496697" cy="191916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68" y="2175939"/>
            <a:ext cx="2944866" cy="188708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186" y="2175939"/>
            <a:ext cx="2715491" cy="1919161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746" y="2184428"/>
            <a:ext cx="2499492" cy="1878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92363" y="4150123"/>
            <a:ext cx="1148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Plant / Microbial               Animal 	         Biomedical        Ecological/Climate 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64668" y="5740621"/>
            <a:ext cx="5632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CyVerse is built for Data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9192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product stack</a:t>
            </a:r>
            <a:endParaRPr lang="en-US" sz="4800" dirty="0"/>
          </a:p>
        </p:txBody>
      </p:sp>
      <p:pic>
        <p:nvPicPr>
          <p:cNvPr id="9" name="Content Placeholder 3" descr="iPlant Layer_Cak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r="-241" b="2811"/>
          <a:stretch/>
        </p:blipFill>
        <p:spPr>
          <a:xfrm>
            <a:off x="2853855" y="1623687"/>
            <a:ext cx="6366057" cy="4512471"/>
          </a:xfrm>
          <a:prstGeom prst="rect">
            <a:avLst/>
          </a:prstGeom>
          <a:ln w="12700" cmpd="sng">
            <a:noFill/>
          </a:ln>
          <a:effectLst>
            <a:outerShdw blurRad="152400" dist="88900" dir="2700000" algn="tl" rotWithShape="0">
              <a:prstClr val="black">
                <a:alpha val="35000"/>
              </a:prstClr>
            </a:outerShdw>
          </a:effectLst>
        </p:spPr>
      </p:pic>
      <p:sp>
        <p:nvSpPr>
          <p:cNvPr id="10" name="Left Arrow 9"/>
          <p:cNvSpPr/>
          <p:nvPr/>
        </p:nvSpPr>
        <p:spPr>
          <a:xfrm>
            <a:off x="9090059" y="2030570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8403" y="1877935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Ready to use</a:t>
            </a:r>
            <a:br>
              <a:rPr lang="en-US" sz="1600" b="1" dirty="0" smtClean="0">
                <a:solidFill>
                  <a:srgbClr val="0971AB"/>
                </a:solidFill>
              </a:rPr>
            </a:br>
            <a:r>
              <a:rPr lang="en-US" sz="1600" b="1" dirty="0" smtClean="0">
                <a:solidFill>
                  <a:srgbClr val="0971AB"/>
                </a:solidFill>
              </a:rPr>
              <a:t>Platforms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9090059" y="5108855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05580" y="4961500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Foundational</a:t>
            </a:r>
            <a:br>
              <a:rPr lang="en-US" sz="1600" b="1" dirty="0" smtClean="0">
                <a:solidFill>
                  <a:srgbClr val="0971AB"/>
                </a:solidFill>
              </a:rPr>
            </a:br>
            <a:r>
              <a:rPr lang="en-US" sz="1600" b="1" dirty="0" smtClean="0">
                <a:solidFill>
                  <a:srgbClr val="0971AB"/>
                </a:solidFill>
              </a:rPr>
              <a:t>Capabilities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>
            <a:off x="9090059" y="4132060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15796" y="4023945"/>
            <a:ext cx="18231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Established CI Components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9090059" y="3108263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35026" y="2955628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Extensible Services 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23" name="Shape 195"/>
          <p:cNvSpPr/>
          <p:nvPr/>
        </p:nvSpPr>
        <p:spPr>
          <a:xfrm rot="16200000">
            <a:off x="-248191" y="3673763"/>
            <a:ext cx="400165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008F00"/>
                </a:solidFill>
              </a:defRPr>
            </a:lvl1pPr>
          </a:lstStyle>
          <a:p>
            <a:r>
              <a:rPr sz="2600" dirty="0">
                <a:solidFill>
                  <a:srgbClr val="F19E1F"/>
                </a:solidFill>
              </a:rPr>
              <a:t>Ease of Use</a:t>
            </a:r>
          </a:p>
        </p:txBody>
      </p:sp>
      <p:sp>
        <p:nvSpPr>
          <p:cNvPr id="24" name="Shape 197"/>
          <p:cNvSpPr/>
          <p:nvPr/>
        </p:nvSpPr>
        <p:spPr>
          <a:xfrm>
            <a:off x="1992210" y="1585591"/>
            <a:ext cx="215899" cy="439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"/>
                </a:moveTo>
                <a:lnTo>
                  <a:pt x="10800" y="0"/>
                </a:lnTo>
                <a:lnTo>
                  <a:pt x="21600" y="1670"/>
                </a:lnTo>
                <a:lnTo>
                  <a:pt x="16200" y="167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670"/>
                </a:lnTo>
                <a:close/>
              </a:path>
            </a:pathLst>
          </a:custGeom>
          <a:solidFill>
            <a:srgbClr val="F19E1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206"/>
          <p:cNvSpPr/>
          <p:nvPr/>
        </p:nvSpPr>
        <p:spPr>
          <a:xfrm>
            <a:off x="2208110" y="1669699"/>
            <a:ext cx="207064" cy="4408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30"/>
                </a:moveTo>
                <a:lnTo>
                  <a:pt x="10800" y="21600"/>
                </a:lnTo>
                <a:lnTo>
                  <a:pt x="21600" y="19930"/>
                </a:lnTo>
                <a:lnTo>
                  <a:pt x="16200" y="19930"/>
                </a:lnTo>
                <a:lnTo>
                  <a:pt x="16200" y="0"/>
                </a:lnTo>
                <a:lnTo>
                  <a:pt x="5400" y="0"/>
                </a:lnTo>
                <a:lnTo>
                  <a:pt x="5400" y="19930"/>
                </a:lnTo>
                <a:close/>
              </a:path>
            </a:pathLst>
          </a:custGeom>
          <a:solidFill>
            <a:srgbClr val="0971AB"/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531B93"/>
                </a:solidFill>
              </a:defRPr>
            </a:pPr>
            <a:endParaRPr>
              <a:solidFill>
                <a:srgbClr val="0971AB"/>
              </a:solidFill>
            </a:endParaRPr>
          </a:p>
        </p:txBody>
      </p:sp>
      <p:sp>
        <p:nvSpPr>
          <p:cNvPr id="26" name="Shape 207"/>
          <p:cNvSpPr/>
          <p:nvPr/>
        </p:nvSpPr>
        <p:spPr>
          <a:xfrm rot="5383027">
            <a:off x="670443" y="3635931"/>
            <a:ext cx="400165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531B93"/>
                </a:solidFill>
              </a:defRPr>
            </a:lvl1pPr>
          </a:lstStyle>
          <a:p>
            <a:r>
              <a:rPr sz="2600" dirty="0">
                <a:solidFill>
                  <a:srgbClr val="0971AB"/>
                </a:solidFill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5475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74b6422e71294979d2e4ecdfa995844aca235a"/>
</p:tagLst>
</file>

<file path=ppt/theme/theme1.xml><?xml version="1.0" encoding="utf-8"?>
<a:theme xmlns:a="http://schemas.openxmlformats.org/drawingml/2006/main" name="Generic New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yVerse PPT Theme-template" id="{F542F1E0-408B-4E0D-B65A-071A189FF1E9}" vid="{AC48C072-E801-4DE1-8C9B-ED2920775E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CyVerse PPT Theme-template</Template>
  <TotalTime>195</TotalTime>
  <Words>635</Words>
  <Application>Microsoft Macintosh PowerPoint</Application>
  <PresentationFormat>Widescreen</PresentationFormat>
  <Paragraphs>142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Effra</vt:lpstr>
      <vt:lpstr>ＭＳ Ｐゴシック</vt:lpstr>
      <vt:lpstr>Wingdings</vt:lpstr>
      <vt:lpstr>Arial</vt:lpstr>
      <vt:lpstr>Generic New Slide</vt:lpstr>
      <vt:lpstr>CyVerse Overview</vt:lpstr>
      <vt:lpstr>PowerPoint Presentation</vt:lpstr>
      <vt:lpstr>CyVerse Evolution</vt:lpstr>
      <vt:lpstr>PowerPoint Presentation</vt:lpstr>
      <vt:lpstr>CyVerse Evolution</vt:lpstr>
      <vt:lpstr>What is Cyberinfrastructure?</vt:lpstr>
      <vt:lpstr>What is Cyberinfrastructure?</vt:lpstr>
      <vt:lpstr>CyVerse supports all domains of life science</vt:lpstr>
      <vt:lpstr>CyVerse product stack</vt:lpstr>
      <vt:lpstr>How was CyVerse built?</vt:lpstr>
      <vt:lpstr>CyVerse Community Priorities</vt:lpstr>
      <vt:lpstr>CyVerse Community Priorities</vt:lpstr>
      <vt:lpstr>CyVerse Institutions</vt:lpstr>
      <vt:lpstr>CyVerse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Williams</dc:creator>
  <cp:lastModifiedBy>Jason Williams</cp:lastModifiedBy>
  <cp:revision>24</cp:revision>
  <dcterms:created xsi:type="dcterms:W3CDTF">2016-02-11T16:59:42Z</dcterms:created>
  <dcterms:modified xsi:type="dcterms:W3CDTF">2016-06-20T01:00:29Z</dcterms:modified>
</cp:coreProperties>
</file>